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8" r:id="rId12"/>
    <p:sldId id="269" r:id="rId13"/>
    <p:sldId id="270" r:id="rId14"/>
    <p:sldId id="271" r:id="rId15"/>
    <p:sldId id="272" r:id="rId16"/>
    <p:sldId id="275" r:id="rId17"/>
    <p:sldId id="273" r:id="rId18"/>
    <p:sldId id="274"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235"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imundo%20Olfos\Desktop\APEC%20feb2012\Mi%20aporte%20Feb%202012\grafico_tsunam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aimundo%20Olfos\Desktop\APEC%20feb2012\Mi%20aporte%20Feb%202012\Copia%20de%20grafico_tsunam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pPr>
            <a:r>
              <a:rPr lang="en-US" sz="1200" baseline="0" dirty="0" smtClean="0"/>
              <a:t>Richter </a:t>
            </a:r>
            <a:r>
              <a:rPr lang="en-US" sz="1200" baseline="0" dirty="0"/>
              <a:t>scale of associated earthquake</a:t>
            </a:r>
            <a:r>
              <a:rPr lang="en-US" sz="1200" dirty="0"/>
              <a:t>  </a:t>
            </a:r>
          </a:p>
        </c:rich>
      </c:tx>
      <c:layout/>
    </c:title>
    <c:plotArea>
      <c:layout/>
      <c:lineChart>
        <c:grouping val="stacked"/>
        <c:ser>
          <c:idx val="0"/>
          <c:order val="0"/>
          <c:tx>
            <c:strRef>
              <c:f>Hoja1!$D$1</c:f>
              <c:strCache>
                <c:ptCount val="1"/>
                <c:pt idx="0">
                  <c:v>Richter  </c:v>
                </c:pt>
              </c:strCache>
            </c:strRef>
          </c:tx>
          <c:cat>
            <c:strRef>
              <c:f>Hoja1!$A$2:$A$28</c:f>
              <c:strCache>
                <c:ptCount val="27"/>
                <c:pt idx="0">
                  <c:v>Arauco Concepción </c:v>
                </c:pt>
                <c:pt idx="1">
                  <c:v>La Concepción Penco </c:v>
                </c:pt>
                <c:pt idx="2">
                  <c:v>Corral Valdivia</c:v>
                </c:pt>
                <c:pt idx="3">
                  <c:v>Arica, Ica, Arequipa </c:v>
                </c:pt>
                <c:pt idx="4">
                  <c:v>Santiago </c:v>
                </c:pt>
                <c:pt idx="5">
                  <c:v>Maule, Cautín </c:v>
                </c:pt>
                <c:pt idx="6">
                  <c:v>Valparaíso, La Serena  Tembló antes</c:v>
                </c:pt>
                <c:pt idx="7">
                  <c:v>Curicó, La Concepción Tembló antes</c:v>
                </c:pt>
                <c:pt idx="8">
                  <c:v>Copiapó, Caldera  Tembló antes</c:v>
                </c:pt>
                <c:pt idx="9">
                  <c:v>Valparaíso </c:v>
                </c:pt>
                <c:pt idx="10">
                  <c:v>Concepción </c:v>
                </c:pt>
                <c:pt idx="11">
                  <c:v>Valdivia, Concepción </c:v>
                </c:pt>
                <c:pt idx="12">
                  <c:v>Coquimbo, Las Serena </c:v>
                </c:pt>
                <c:pt idx="13">
                  <c:v>Copiapó, Vallenar</c:v>
                </c:pt>
                <c:pt idx="14">
                  <c:v>Copiapó, Caldera </c:v>
                </c:pt>
                <c:pt idx="15">
                  <c:v>Arica Iquique </c:v>
                </c:pt>
                <c:pt idx="16">
                  <c:v>Iquique, Tocopilla </c:v>
                </c:pt>
                <c:pt idx="17">
                  <c:v>Valparaíso </c:v>
                </c:pt>
                <c:pt idx="18">
                  <c:v>Copiapó </c:v>
                </c:pt>
                <c:pt idx="19">
                  <c:v>Vallenar</c:v>
                </c:pt>
                <c:pt idx="20">
                  <c:v>Talca, Constitución </c:v>
                </c:pt>
                <c:pt idx="21">
                  <c:v>Illapel </c:v>
                </c:pt>
                <c:pt idx="22">
                  <c:v>Concepción, Valdivia </c:v>
                </c:pt>
                <c:pt idx="23">
                  <c:v>Tal Tal </c:v>
                </c:pt>
                <c:pt idx="24">
                  <c:v>Valparaíso </c:v>
                </c:pt>
                <c:pt idx="25">
                  <c:v>Antofagasta </c:v>
                </c:pt>
                <c:pt idx="26">
                  <c:v>Cauquenes </c:v>
                </c:pt>
              </c:strCache>
            </c:strRef>
          </c:cat>
          <c:val>
            <c:numRef>
              <c:f>Hoja1!$D$2:$D$28</c:f>
              <c:numCache>
                <c:formatCode>General</c:formatCode>
                <c:ptCount val="27"/>
                <c:pt idx="0">
                  <c:v>8</c:v>
                </c:pt>
                <c:pt idx="1">
                  <c:v>8.5</c:v>
                </c:pt>
                <c:pt idx="2">
                  <c:v>8.5</c:v>
                </c:pt>
                <c:pt idx="3">
                  <c:v>8.7000000000000011</c:v>
                </c:pt>
                <c:pt idx="4">
                  <c:v>8.5</c:v>
                </c:pt>
                <c:pt idx="5">
                  <c:v>8</c:v>
                </c:pt>
                <c:pt idx="6">
                  <c:v>8.7000000000000011</c:v>
                </c:pt>
                <c:pt idx="7">
                  <c:v>8.5</c:v>
                </c:pt>
                <c:pt idx="8">
                  <c:v>8.5</c:v>
                </c:pt>
                <c:pt idx="9">
                  <c:v>8.3000000000000007</c:v>
                </c:pt>
                <c:pt idx="10">
                  <c:v>8.1</c:v>
                </c:pt>
                <c:pt idx="11">
                  <c:v>8</c:v>
                </c:pt>
                <c:pt idx="12">
                  <c:v>7.5</c:v>
                </c:pt>
                <c:pt idx="13">
                  <c:v>7.3</c:v>
                </c:pt>
                <c:pt idx="14">
                  <c:v>7.6</c:v>
                </c:pt>
                <c:pt idx="15">
                  <c:v>8.8000000000000007</c:v>
                </c:pt>
                <c:pt idx="16">
                  <c:v>8.8000000000000007</c:v>
                </c:pt>
                <c:pt idx="17">
                  <c:v>8.3000000000000007</c:v>
                </c:pt>
                <c:pt idx="18">
                  <c:v>7.6</c:v>
                </c:pt>
                <c:pt idx="19">
                  <c:v>8.4</c:v>
                </c:pt>
                <c:pt idx="20">
                  <c:v>7.9</c:v>
                </c:pt>
                <c:pt idx="21">
                  <c:v>8.1</c:v>
                </c:pt>
                <c:pt idx="22">
                  <c:v>9.5</c:v>
                </c:pt>
                <c:pt idx="23">
                  <c:v>7.8</c:v>
                </c:pt>
                <c:pt idx="24">
                  <c:v>8.2000000000000011</c:v>
                </c:pt>
                <c:pt idx="25">
                  <c:v>8</c:v>
                </c:pt>
                <c:pt idx="26">
                  <c:v>8.8000000000000007</c:v>
                </c:pt>
              </c:numCache>
            </c:numRef>
          </c:val>
        </c:ser>
        <c:marker val="1"/>
        <c:axId val="95672960"/>
        <c:axId val="130667264"/>
      </c:lineChart>
      <c:catAx>
        <c:axId val="95672960"/>
        <c:scaling>
          <c:orientation val="minMax"/>
        </c:scaling>
        <c:axPos val="b"/>
        <c:tickLblPos val="nextTo"/>
        <c:txPr>
          <a:bodyPr/>
          <a:lstStyle/>
          <a:p>
            <a:pPr>
              <a:defRPr sz="800"/>
            </a:pPr>
            <a:endParaRPr lang="es-ES"/>
          </a:p>
        </c:txPr>
        <c:crossAx val="130667264"/>
        <c:crosses val="autoZero"/>
        <c:auto val="1"/>
        <c:lblAlgn val="ctr"/>
        <c:lblOffset val="100"/>
      </c:catAx>
      <c:valAx>
        <c:axId val="130667264"/>
        <c:scaling>
          <c:orientation val="minMax"/>
          <c:max val="10"/>
          <c:min val="7"/>
        </c:scaling>
        <c:axPos val="l"/>
        <c:majorGridlines/>
        <c:numFmt formatCode="General" sourceLinked="1"/>
        <c:tickLblPos val="nextTo"/>
        <c:txPr>
          <a:bodyPr/>
          <a:lstStyle/>
          <a:p>
            <a:pPr>
              <a:defRPr sz="800"/>
            </a:pPr>
            <a:endParaRPr lang="es-ES"/>
          </a:p>
        </c:txPr>
        <c:crossAx val="95672960"/>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style val="4"/>
  <c:chart>
    <c:title>
      <c:tx>
        <c:rich>
          <a:bodyPr/>
          <a:lstStyle/>
          <a:p>
            <a:pPr>
              <a:defRPr/>
            </a:pPr>
            <a:r>
              <a:rPr lang="en-US" sz="1800" b="1" i="0" baseline="0" dirty="0" smtClean="0"/>
              <a:t>since </a:t>
            </a:r>
            <a:r>
              <a:rPr lang="en-US" sz="1800" b="1" i="0" baseline="0" dirty="0"/>
              <a:t>1562 to 2010  according Richter scale of associated </a:t>
            </a:r>
            <a:r>
              <a:rPr lang="en-US" sz="1800" b="1" i="0" baseline="0" dirty="0" smtClean="0"/>
              <a:t>earthquake</a:t>
            </a:r>
            <a:endParaRPr lang="es-ES" sz="1800" b="1" i="0" baseline="0" dirty="0"/>
          </a:p>
        </c:rich>
      </c:tx>
      <c:layout/>
    </c:title>
    <c:plotArea>
      <c:layout/>
      <c:bubbleChart>
        <c:ser>
          <c:idx val="0"/>
          <c:order val="0"/>
          <c:tx>
            <c:strRef>
              <c:f>Hoja1!$D$1</c:f>
              <c:strCache>
                <c:ptCount val="1"/>
                <c:pt idx="0">
                  <c:v>Richter  </c:v>
                </c:pt>
              </c:strCache>
            </c:strRef>
          </c:tx>
          <c:dLbls>
            <c:showCatName val="1"/>
          </c:dLbls>
          <c:xVal>
            <c:strRef>
              <c:f>Hoja1!$A$2:$A$28</c:f>
              <c:strCache>
                <c:ptCount val="27"/>
                <c:pt idx="0">
                  <c:v>Arauco Concepción </c:v>
                </c:pt>
                <c:pt idx="1">
                  <c:v>La Concepción</c:v>
                </c:pt>
                <c:pt idx="2">
                  <c:v>Corral Valdivia</c:v>
                </c:pt>
                <c:pt idx="3">
                  <c:v>Arica, Ica, Arequipa </c:v>
                </c:pt>
                <c:pt idx="4">
                  <c:v>Santiago </c:v>
                </c:pt>
                <c:pt idx="5">
                  <c:v>Maule, Cautín </c:v>
                </c:pt>
                <c:pt idx="6">
                  <c:v>Valparaíso, La Serena</c:v>
                </c:pt>
                <c:pt idx="7">
                  <c:v>Curicó, La Concepción</c:v>
                </c:pt>
                <c:pt idx="8">
                  <c:v>Copiapó, Caldera</c:v>
                </c:pt>
                <c:pt idx="9">
                  <c:v>Valparaíso </c:v>
                </c:pt>
                <c:pt idx="10">
                  <c:v>Concepción </c:v>
                </c:pt>
                <c:pt idx="11">
                  <c:v>Valdivia, Concepción </c:v>
                </c:pt>
                <c:pt idx="12">
                  <c:v>Coquimbo, Las Serena </c:v>
                </c:pt>
                <c:pt idx="13">
                  <c:v>Copiapó, Vallenar</c:v>
                </c:pt>
                <c:pt idx="14">
                  <c:v>Copiapó, Caldera </c:v>
                </c:pt>
                <c:pt idx="15">
                  <c:v>Arica Iquique </c:v>
                </c:pt>
                <c:pt idx="16">
                  <c:v>Iquique, Tocopilla </c:v>
                </c:pt>
                <c:pt idx="17">
                  <c:v>Valparaíso </c:v>
                </c:pt>
                <c:pt idx="18">
                  <c:v>Copiapó </c:v>
                </c:pt>
                <c:pt idx="19">
                  <c:v>Vallenar</c:v>
                </c:pt>
                <c:pt idx="20">
                  <c:v>Talca, Constitución </c:v>
                </c:pt>
                <c:pt idx="21">
                  <c:v>Illapel </c:v>
                </c:pt>
                <c:pt idx="22">
                  <c:v>Concepción, Valdivia </c:v>
                </c:pt>
                <c:pt idx="23">
                  <c:v>Tal Tal </c:v>
                </c:pt>
                <c:pt idx="24">
                  <c:v>Valparaíso </c:v>
                </c:pt>
                <c:pt idx="25">
                  <c:v>Antofagasta </c:v>
                </c:pt>
                <c:pt idx="26">
                  <c:v>Cauquenes </c:v>
                </c:pt>
              </c:strCache>
            </c:strRef>
          </c:xVal>
          <c:yVal>
            <c:numRef>
              <c:f>Hoja1!$D$2:$D$28</c:f>
              <c:numCache>
                <c:formatCode>General</c:formatCode>
                <c:ptCount val="27"/>
                <c:pt idx="0">
                  <c:v>8</c:v>
                </c:pt>
                <c:pt idx="1">
                  <c:v>8.5</c:v>
                </c:pt>
                <c:pt idx="2">
                  <c:v>8.5</c:v>
                </c:pt>
                <c:pt idx="3">
                  <c:v>8.7000000000000011</c:v>
                </c:pt>
                <c:pt idx="4">
                  <c:v>8.5</c:v>
                </c:pt>
                <c:pt idx="5">
                  <c:v>8</c:v>
                </c:pt>
                <c:pt idx="6">
                  <c:v>8.7000000000000011</c:v>
                </c:pt>
                <c:pt idx="7">
                  <c:v>8.5</c:v>
                </c:pt>
                <c:pt idx="8">
                  <c:v>8.5</c:v>
                </c:pt>
                <c:pt idx="9">
                  <c:v>8.3000000000000007</c:v>
                </c:pt>
                <c:pt idx="10">
                  <c:v>8.1</c:v>
                </c:pt>
                <c:pt idx="11">
                  <c:v>8</c:v>
                </c:pt>
                <c:pt idx="12">
                  <c:v>7.5</c:v>
                </c:pt>
                <c:pt idx="13">
                  <c:v>7.3</c:v>
                </c:pt>
                <c:pt idx="14">
                  <c:v>7.6</c:v>
                </c:pt>
                <c:pt idx="15">
                  <c:v>8.8000000000000007</c:v>
                </c:pt>
                <c:pt idx="16">
                  <c:v>8.8000000000000007</c:v>
                </c:pt>
                <c:pt idx="17">
                  <c:v>8.3000000000000007</c:v>
                </c:pt>
                <c:pt idx="18">
                  <c:v>7.6</c:v>
                </c:pt>
                <c:pt idx="19">
                  <c:v>8.4</c:v>
                </c:pt>
                <c:pt idx="20">
                  <c:v>7.9</c:v>
                </c:pt>
                <c:pt idx="21">
                  <c:v>8.1</c:v>
                </c:pt>
                <c:pt idx="22">
                  <c:v>9.5</c:v>
                </c:pt>
                <c:pt idx="23">
                  <c:v>7.8</c:v>
                </c:pt>
                <c:pt idx="24">
                  <c:v>8.2000000000000011</c:v>
                </c:pt>
                <c:pt idx="25">
                  <c:v>8</c:v>
                </c:pt>
                <c:pt idx="26">
                  <c:v>8.8000000000000007</c:v>
                </c:pt>
              </c:numCache>
            </c:numRef>
          </c:yVal>
          <c:bubbleSize>
            <c:numRef>
              <c:f>Hoja1!$E$2:$E$28</c:f>
              <c:numCache>
                <c:formatCode>0</c:formatCode>
                <c:ptCount val="27"/>
                <c:pt idx="0">
                  <c:v>500</c:v>
                </c:pt>
                <c:pt idx="1">
                  <c:v>2000</c:v>
                </c:pt>
                <c:pt idx="2">
                  <c:v>0</c:v>
                </c:pt>
                <c:pt idx="6">
                  <c:v>300</c:v>
                </c:pt>
                <c:pt idx="7">
                  <c:v>65</c:v>
                </c:pt>
                <c:pt idx="10">
                  <c:v>80</c:v>
                </c:pt>
                <c:pt idx="19">
                  <c:v>800</c:v>
                </c:pt>
                <c:pt idx="20">
                  <c:v>225</c:v>
                </c:pt>
                <c:pt idx="22">
                  <c:v>3000</c:v>
                </c:pt>
                <c:pt idx="23">
                  <c:v>3</c:v>
                </c:pt>
                <c:pt idx="24">
                  <c:v>175</c:v>
                </c:pt>
                <c:pt idx="25">
                  <c:v>3</c:v>
                </c:pt>
                <c:pt idx="26">
                  <c:v>525</c:v>
                </c:pt>
              </c:numCache>
            </c:numRef>
          </c:bubbleSize>
          <c:bubble3D val="1"/>
        </c:ser>
        <c:bubbleScale val="75"/>
        <c:axId val="98860416"/>
        <c:axId val="130652032"/>
      </c:bubbleChart>
      <c:valAx>
        <c:axId val="98860416"/>
        <c:scaling>
          <c:orientation val="minMax"/>
          <c:max val="35"/>
          <c:min val="0"/>
        </c:scaling>
        <c:delete val="1"/>
        <c:axPos val="b"/>
        <c:tickLblPos val="none"/>
        <c:crossAx val="130652032"/>
        <c:crosses val="autoZero"/>
        <c:crossBetween val="midCat"/>
      </c:valAx>
      <c:valAx>
        <c:axId val="130652032"/>
        <c:scaling>
          <c:orientation val="minMax"/>
          <c:max val="10.5"/>
          <c:min val="7"/>
        </c:scaling>
        <c:axPos val="l"/>
        <c:majorGridlines>
          <c:spPr>
            <a:ln>
              <a:gradFill>
                <a:gsLst>
                  <a:gs pos="0">
                    <a:srgbClr val="4F81BD">
                      <a:tint val="66000"/>
                      <a:satMod val="160000"/>
                      <a:alpha val="44000"/>
                    </a:srgbClr>
                  </a:gs>
                  <a:gs pos="50000">
                    <a:srgbClr val="4F81BD">
                      <a:tint val="44500"/>
                      <a:satMod val="160000"/>
                    </a:srgbClr>
                  </a:gs>
                  <a:gs pos="100000">
                    <a:srgbClr val="4F81BD">
                      <a:tint val="23500"/>
                      <a:satMod val="160000"/>
                    </a:srgbClr>
                  </a:gs>
                </a:gsLst>
                <a:lin ang="5400000" scaled="0"/>
              </a:gradFill>
            </a:ln>
          </c:spPr>
        </c:majorGridlines>
        <c:numFmt formatCode="General" sourceLinked="1"/>
        <c:tickLblPos val="nextTo"/>
        <c:crossAx val="98860416"/>
        <c:crosses val="autoZero"/>
        <c:crossBetween val="midCat"/>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77E1961-8F64-43AF-B1AC-049DCA637AD5}" type="datetimeFigureOut">
              <a:rPr lang="es-ES" smtClean="0"/>
              <a:t>08/02/2012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818891-65CC-42C5-B2B2-C6789835225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E1961-8F64-43AF-B1AC-049DCA637AD5}" type="datetimeFigureOut">
              <a:rPr lang="es-ES" smtClean="0"/>
              <a:t>08/02/2012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18891-65CC-42C5-B2B2-C6789835225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2132856"/>
            <a:ext cx="6400800" cy="3505944"/>
          </a:xfrm>
        </p:spPr>
        <p:txBody>
          <a:bodyPr>
            <a:normAutofit/>
          </a:bodyPr>
          <a:lstStyle/>
          <a:p>
            <a:r>
              <a:rPr lang="en-US" sz="2400" b="1" dirty="0"/>
              <a:t>APEC - Tsukuba International Conference:</a:t>
            </a:r>
            <a:endParaRPr lang="es-ES" sz="2400" dirty="0"/>
          </a:p>
          <a:p>
            <a:pPr>
              <a:spcBef>
                <a:spcPts val="0"/>
              </a:spcBef>
            </a:pPr>
            <a:r>
              <a:rPr lang="en-US" sz="2800" b="1" dirty="0"/>
              <a:t>Innovation of Mathematics Education through Lesson Study</a:t>
            </a:r>
            <a:endParaRPr lang="es-ES" sz="2800" dirty="0"/>
          </a:p>
          <a:p>
            <a:pPr>
              <a:spcBef>
                <a:spcPts val="0"/>
              </a:spcBef>
            </a:pPr>
            <a:r>
              <a:rPr lang="en-US" sz="2800" b="1" dirty="0"/>
              <a:t>Challenges to Emergency Preparedness for Mathematics</a:t>
            </a:r>
            <a:endParaRPr lang="es-ES" sz="2800" dirty="0"/>
          </a:p>
          <a:p>
            <a:pPr>
              <a:spcBef>
                <a:spcPts val="0"/>
              </a:spcBef>
            </a:pPr>
            <a:r>
              <a:rPr lang="en-US" sz="1600" b="1" dirty="0"/>
              <a:t>February 14-18, Tokyo, Japan</a:t>
            </a:r>
            <a:endParaRPr lang="es-ES" sz="1600" dirty="0"/>
          </a:p>
          <a:p>
            <a:pPr algn="r"/>
            <a:r>
              <a:rPr lang="en-US" sz="2000" dirty="0" err="1"/>
              <a:t>Raimundo</a:t>
            </a:r>
            <a:r>
              <a:rPr lang="en-US" sz="2000" dirty="0"/>
              <a:t> </a:t>
            </a:r>
            <a:r>
              <a:rPr lang="en-US" sz="2000" dirty="0" err="1"/>
              <a:t>Olfos</a:t>
            </a:r>
            <a:r>
              <a:rPr lang="en-US" sz="2000" dirty="0"/>
              <a:t> </a:t>
            </a:r>
            <a:endParaRPr lang="es-ES" sz="2000" dirty="0"/>
          </a:p>
          <a:p>
            <a:pPr algn="r"/>
            <a:r>
              <a:rPr lang="en-US" sz="2000" i="1" dirty="0"/>
              <a:t>raimundo.olfos</a:t>
            </a:r>
            <a:r>
              <a:rPr lang="en-US" sz="2000" dirty="0"/>
              <a:t>@</a:t>
            </a:r>
            <a:r>
              <a:rPr lang="en-US" sz="2000" i="1" dirty="0"/>
              <a:t>ucv.cl </a:t>
            </a:r>
            <a:endParaRPr lang="es-ES" sz="2000" dirty="0"/>
          </a:p>
          <a:p>
            <a:pPr algn="r"/>
            <a:r>
              <a:rPr lang="en-US" sz="2000" dirty="0"/>
              <a:t>Pontifical Catholic University of </a:t>
            </a:r>
            <a:r>
              <a:rPr lang="en-US" sz="2000" dirty="0" smtClean="0"/>
              <a:t>Valparaíso</a:t>
            </a:r>
            <a:endParaRPr lang="es-ES" sz="2000" dirty="0"/>
          </a:p>
        </p:txBody>
      </p:sp>
      <p:pic>
        <p:nvPicPr>
          <p:cNvPr id="4" name="il_fi" descr="http://www.logoeps.com/wp-content/uploads/AutoGen/6a2c1880448413440ddf8e0f502986d2.jpg"/>
          <p:cNvPicPr/>
          <p:nvPr/>
        </p:nvPicPr>
        <p:blipFill>
          <a:blip r:embed="rId2" cstate="print">
            <a:clrChange>
              <a:clrFrom>
                <a:srgbClr val="FFFFFF"/>
              </a:clrFrom>
              <a:clrTo>
                <a:srgbClr val="FFFFFF">
                  <a:alpha val="0"/>
                </a:srgbClr>
              </a:clrTo>
            </a:clrChange>
          </a:blip>
          <a:srcRect/>
          <a:stretch>
            <a:fillRect/>
          </a:stretch>
        </p:blipFill>
        <p:spPr bwMode="auto">
          <a:xfrm>
            <a:off x="899592" y="836712"/>
            <a:ext cx="1184910" cy="822960"/>
          </a:xfrm>
          <a:prstGeom prst="rect">
            <a:avLst/>
          </a:prstGeom>
          <a:noFill/>
          <a:ln w="9525">
            <a:noFill/>
            <a:miter lim="800000"/>
            <a:headEnd/>
            <a:tailEnd/>
          </a:ln>
        </p:spPr>
      </p:pic>
      <p:pic>
        <p:nvPicPr>
          <p:cNvPr id="5" name="il_fi" descr="http://www.kde.cs.tsukuba.ac.jp/~vjordan/docs/master-thesis/about_kde_lab/tsukuba_university_logo.png"/>
          <p:cNvPicPr/>
          <p:nvPr/>
        </p:nvPicPr>
        <p:blipFill>
          <a:blip r:embed="rId3" cstate="print"/>
          <a:srcRect/>
          <a:stretch>
            <a:fillRect/>
          </a:stretch>
        </p:blipFill>
        <p:spPr bwMode="auto">
          <a:xfrm>
            <a:off x="2555776" y="1052736"/>
            <a:ext cx="659130" cy="504056"/>
          </a:xfrm>
          <a:prstGeom prst="rect">
            <a:avLst/>
          </a:prstGeom>
          <a:noFill/>
          <a:ln w="9525">
            <a:noFill/>
            <a:miter lim="800000"/>
            <a:headEnd/>
            <a:tailEnd/>
          </a:ln>
        </p:spPr>
      </p:pic>
      <p:pic>
        <p:nvPicPr>
          <p:cNvPr id="6" name="il_fi" descr="http://www.tsukuba.ac.jp/english/about/images/logo_L.gif"/>
          <p:cNvPicPr/>
          <p:nvPr/>
        </p:nvPicPr>
        <p:blipFill>
          <a:blip r:embed="rId4" cstate="print"/>
          <a:srcRect/>
          <a:stretch>
            <a:fillRect/>
          </a:stretch>
        </p:blipFill>
        <p:spPr bwMode="auto">
          <a:xfrm>
            <a:off x="3275856" y="1052736"/>
            <a:ext cx="1584176" cy="622930"/>
          </a:xfrm>
          <a:prstGeom prst="rect">
            <a:avLst/>
          </a:prstGeom>
          <a:noFill/>
          <a:ln w="9525">
            <a:noFill/>
            <a:miter lim="800000"/>
            <a:headEnd/>
            <a:tailEnd/>
          </a:ln>
        </p:spPr>
      </p:pic>
      <p:pic>
        <p:nvPicPr>
          <p:cNvPr id="7" name="il_fi" descr="http://lab.joinstick.net/wp-content/uploads/2012/01/kku_logo_newcolor.gif"/>
          <p:cNvPicPr/>
          <p:nvPr/>
        </p:nvPicPr>
        <p:blipFill>
          <a:blip r:embed="rId5" cstate="print"/>
          <a:srcRect/>
          <a:stretch>
            <a:fillRect/>
          </a:stretch>
        </p:blipFill>
        <p:spPr bwMode="auto">
          <a:xfrm>
            <a:off x="5292080" y="908720"/>
            <a:ext cx="445770" cy="807720"/>
          </a:xfrm>
          <a:prstGeom prst="rect">
            <a:avLst/>
          </a:prstGeom>
          <a:noFill/>
          <a:ln w="9525">
            <a:noFill/>
            <a:miter lim="800000"/>
            <a:headEnd/>
            <a:tailEnd/>
          </a:ln>
        </p:spPr>
      </p:pic>
      <p:pic>
        <p:nvPicPr>
          <p:cNvPr id="8" name="il_fi" descr="http://ucv.altavoz.net/prontus_unidacad/site/artic/20080609/asocfile/20080609092930/logo_pucv_ok.bmp?v=1254342383263"/>
          <p:cNvPicPr/>
          <p:nvPr/>
        </p:nvPicPr>
        <p:blipFill>
          <a:blip r:embed="rId6" cstate="print"/>
          <a:srcRect/>
          <a:stretch>
            <a:fillRect/>
          </a:stretch>
        </p:blipFill>
        <p:spPr bwMode="auto">
          <a:xfrm>
            <a:off x="6084168" y="836712"/>
            <a:ext cx="1872208" cy="89420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err="1"/>
              <a:t>Possible</a:t>
            </a:r>
            <a:r>
              <a:rPr lang="es-MX" b="1" dirty="0"/>
              <a:t> </a:t>
            </a:r>
            <a:r>
              <a:rPr lang="es-MX" b="1" dirty="0" err="1" smtClean="0"/>
              <a:t>strategies</a:t>
            </a: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lvl="0"/>
            <a:r>
              <a:rPr lang="en-US" dirty="0"/>
              <a:t>Students in the classrooms C1, C2 and C3 are in the area CP1 and the room C4, C5 and C6 are the CP2 area.</a:t>
            </a:r>
            <a:endParaRPr lang="es-ES" dirty="0"/>
          </a:p>
          <a:p>
            <a:pPr lvl="0"/>
            <a:r>
              <a:rPr lang="en-US" dirty="0"/>
              <a:t>Students in the rooms C1, C2 and C3 are the P1 area of the room, and C4, C5 and C6 are to Zone P2</a:t>
            </a:r>
            <a:endParaRPr lang="es-ES" dirty="0"/>
          </a:p>
          <a:p>
            <a:pPr lvl="0"/>
            <a:r>
              <a:rPr lang="en-US" dirty="0"/>
              <a:t>Students the rooms C1, C2, C3 and C6 are to P1 and the area of the room C4, C5 will Zone P2.</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b="1" dirty="0" smtClean="0"/>
              <a:t>Return Possible questions</a:t>
            </a:r>
            <a:endParaRPr lang="es-ES" dirty="0"/>
          </a:p>
        </p:txBody>
      </p:sp>
      <p:sp>
        <p:nvSpPr>
          <p:cNvPr id="3" name="2 Marcador de contenido"/>
          <p:cNvSpPr>
            <a:spLocks noGrp="1"/>
          </p:cNvSpPr>
          <p:nvPr>
            <p:ph idx="1"/>
          </p:nvPr>
        </p:nvSpPr>
        <p:spPr/>
        <p:txBody>
          <a:bodyPr>
            <a:normAutofit lnSpcReduction="10000"/>
          </a:bodyPr>
          <a:lstStyle/>
          <a:p>
            <a:r>
              <a:rPr lang="en-US" dirty="0" smtClean="0"/>
              <a:t>What </a:t>
            </a:r>
            <a:r>
              <a:rPr lang="en-US" dirty="0"/>
              <a:t>are the characteristics required of a safety zone in case of earthquake? </a:t>
            </a:r>
            <a:endParaRPr lang="en-US" dirty="0" smtClean="0"/>
          </a:p>
          <a:p>
            <a:r>
              <a:rPr lang="en-US" dirty="0" smtClean="0"/>
              <a:t>How </a:t>
            </a:r>
            <a:r>
              <a:rPr lang="en-US" dirty="0"/>
              <a:t>the major accidents occur during an earthquake? How many students can evacuate the area P1, why? </a:t>
            </a:r>
            <a:endParaRPr lang="en-US" dirty="0" smtClean="0"/>
          </a:p>
          <a:p>
            <a:r>
              <a:rPr lang="en-US" dirty="0" smtClean="0"/>
              <a:t>What </a:t>
            </a:r>
            <a:r>
              <a:rPr lang="en-US" dirty="0"/>
              <a:t>if it is the number of students in the P1 or P2 (the amount exceeds the total number of students that can be located in that area) would be some students in the area covered?</a:t>
            </a:r>
            <a:endParaRPr lang="es-ES" dirty="0"/>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b="1" dirty="0"/>
              <a:t>Escape Routes and Safety </a:t>
            </a:r>
            <a:r>
              <a:rPr lang="en-US" b="1" dirty="0" smtClean="0"/>
              <a:t>Zones</a:t>
            </a:r>
            <a:endParaRPr lang="es-ES" dirty="0"/>
          </a:p>
        </p:txBody>
      </p:sp>
      <p:sp>
        <p:nvSpPr>
          <p:cNvPr id="3" name="2 Marcador de contenido"/>
          <p:cNvSpPr>
            <a:spLocks noGrp="1"/>
          </p:cNvSpPr>
          <p:nvPr>
            <p:ph idx="1"/>
          </p:nvPr>
        </p:nvSpPr>
        <p:spPr/>
        <p:txBody>
          <a:bodyPr>
            <a:normAutofit fontScale="92500" lnSpcReduction="20000"/>
          </a:bodyPr>
          <a:lstStyle/>
          <a:p>
            <a:pPr>
              <a:buNone/>
            </a:pPr>
            <a:r>
              <a:rPr lang="es-ES" dirty="0" smtClean="0"/>
              <a:t>(</a:t>
            </a:r>
            <a:r>
              <a:rPr lang="es-ES" dirty="0" err="1" smtClean="0"/>
              <a:t>Lesson</a:t>
            </a:r>
            <a:r>
              <a:rPr lang="es-ES" dirty="0" smtClean="0"/>
              <a:t> </a:t>
            </a:r>
            <a:r>
              <a:rPr lang="es-ES" dirty="0" err="1" smtClean="0"/>
              <a:t>two</a:t>
            </a:r>
            <a:r>
              <a:rPr lang="es-ES" dirty="0" smtClean="0"/>
              <a:t>)</a:t>
            </a:r>
            <a:r>
              <a:rPr lang="en-US" dirty="0"/>
              <a:t> </a:t>
            </a:r>
            <a:endParaRPr lang="en-US" dirty="0" smtClean="0"/>
          </a:p>
          <a:p>
            <a:r>
              <a:rPr lang="en-US" dirty="0"/>
              <a:t> S</a:t>
            </a:r>
            <a:r>
              <a:rPr lang="en-US" dirty="0" smtClean="0"/>
              <a:t>afety </a:t>
            </a:r>
            <a:r>
              <a:rPr lang="en-US" dirty="0"/>
              <a:t>Zones are areas free or low-risk and evacuation routes are the selected paths to reach the Security Zones?</a:t>
            </a:r>
            <a:br>
              <a:rPr lang="en-US" dirty="0"/>
            </a:br>
            <a:r>
              <a:rPr lang="en-US" dirty="0"/>
              <a:t>What is safer to stay in your room or move to a safety zone during an earthquake</a:t>
            </a:r>
            <a:r>
              <a:rPr lang="en-US" dirty="0" smtClean="0"/>
              <a:t>?</a:t>
            </a:r>
          </a:p>
          <a:p>
            <a:r>
              <a:rPr lang="en-US" dirty="0"/>
              <a:t>If the approach is safe, could move. But it is safer to move after an earthquake. </a:t>
            </a:r>
            <a:r>
              <a:rPr lang="es-MX" dirty="0" err="1"/>
              <a:t>Aftershocks</a:t>
            </a:r>
            <a:r>
              <a:rPr lang="es-MX" dirty="0"/>
              <a:t> can cause </a:t>
            </a:r>
            <a:r>
              <a:rPr lang="es-MX" dirty="0" err="1" smtClean="0"/>
              <a:t>damage</a:t>
            </a:r>
            <a:r>
              <a:rPr lang="en-US" dirty="0"/>
              <a:t>If the approach is safe, could move. But it is safer to move after an earthquake. </a:t>
            </a:r>
            <a:r>
              <a:rPr lang="es-MX" dirty="0" err="1"/>
              <a:t>Aftershocks</a:t>
            </a:r>
            <a:r>
              <a:rPr lang="es-MX" dirty="0"/>
              <a:t> can cause </a:t>
            </a:r>
            <a:r>
              <a:rPr lang="es-MX" dirty="0" err="1"/>
              <a:t>damage</a:t>
            </a:r>
            <a:endParaRPr lang="es-ES" dirty="0"/>
          </a:p>
          <a:p>
            <a:pPr>
              <a:buNone/>
            </a:pPr>
            <a:endParaRPr lang="es-ES" dirty="0" smtClean="0"/>
          </a:p>
          <a:p>
            <a:pPr>
              <a:buNone/>
            </a:pP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b="1" dirty="0"/>
              <a:t>Is safety zone large enough?</a:t>
            </a:r>
            <a:r>
              <a:rPr lang="en-US" dirty="0"/>
              <a:t> </a:t>
            </a:r>
            <a:endParaRPr lang="es-ES" dirty="0"/>
          </a:p>
        </p:txBody>
      </p:sp>
      <p:pic>
        <p:nvPicPr>
          <p:cNvPr id="4" name="3 Marcador de contenido"/>
          <p:cNvPicPr>
            <a:picLocks noGrp="1"/>
          </p:cNvPicPr>
          <p:nvPr>
            <p:ph idx="1"/>
          </p:nvPr>
        </p:nvPicPr>
        <p:blipFill>
          <a:blip r:embed="rId2" cstate="print"/>
          <a:srcRect/>
          <a:stretch>
            <a:fillRect/>
          </a:stretch>
        </p:blipFill>
        <p:spPr bwMode="auto">
          <a:xfrm>
            <a:off x="2941524" y="2132857"/>
            <a:ext cx="3934732" cy="2511278"/>
          </a:xfrm>
          <a:prstGeom prst="rect">
            <a:avLst/>
          </a:prstGeom>
          <a:noFill/>
          <a:ln w="9525">
            <a:noFill/>
            <a:miter lim="800000"/>
            <a:headEnd/>
            <a:tailEnd/>
          </a:ln>
        </p:spPr>
      </p:pic>
      <p:sp>
        <p:nvSpPr>
          <p:cNvPr id="7" name="6 Rectángulo"/>
          <p:cNvSpPr/>
          <p:nvPr/>
        </p:nvSpPr>
        <p:spPr>
          <a:xfrm>
            <a:off x="6876256" y="2276872"/>
            <a:ext cx="1890464" cy="830997"/>
          </a:xfrm>
          <a:prstGeom prst="rect">
            <a:avLst/>
          </a:prstGeom>
        </p:spPr>
        <p:txBody>
          <a:bodyPr wrap="square">
            <a:spAutoFit/>
          </a:bodyPr>
          <a:lstStyle/>
          <a:p>
            <a:r>
              <a:rPr lang="es-ES" sz="2400" b="1" dirty="0">
                <a:solidFill>
                  <a:prstClr val="black"/>
                </a:solidFill>
                <a:ea typeface="+mj-ea"/>
                <a:cs typeface="+mj-cs"/>
              </a:rPr>
              <a:t>18 m x 7 m </a:t>
            </a:r>
            <a:r>
              <a:rPr lang="es-ES" sz="2400" dirty="0">
                <a:solidFill>
                  <a:prstClr val="black"/>
                </a:solidFill>
                <a:ea typeface="+mj-ea"/>
                <a:cs typeface="+mj-cs"/>
              </a:rPr>
              <a:t/>
            </a:r>
            <a:br>
              <a:rPr lang="es-ES" sz="2400" dirty="0">
                <a:solidFill>
                  <a:prstClr val="black"/>
                </a:solidFill>
                <a:ea typeface="+mj-ea"/>
                <a:cs typeface="+mj-cs"/>
              </a:rPr>
            </a:br>
            <a:r>
              <a:rPr lang="es-ES" sz="2400" b="1" dirty="0">
                <a:solidFill>
                  <a:prstClr val="black"/>
                </a:solidFill>
                <a:ea typeface="+mj-ea"/>
                <a:cs typeface="+mj-cs"/>
              </a:rPr>
              <a:t>   =  126 m</a:t>
            </a:r>
            <a:r>
              <a:rPr lang="es-ES" sz="2400" b="1" baseline="30000" dirty="0">
                <a:solidFill>
                  <a:prstClr val="black"/>
                </a:solidFill>
                <a:ea typeface="+mj-ea"/>
                <a:cs typeface="+mj-cs"/>
              </a:rPr>
              <a:t>2</a:t>
            </a:r>
            <a:endParaRPr lang="es-ES" sz="2400" dirty="0"/>
          </a:p>
        </p:txBody>
      </p:sp>
      <p:sp>
        <p:nvSpPr>
          <p:cNvPr id="1026" name="Rectangle 2"/>
          <p:cNvSpPr>
            <a:spLocks noChangeArrowheads="1"/>
          </p:cNvSpPr>
          <p:nvPr/>
        </p:nvSpPr>
        <p:spPr bwMode="auto">
          <a:xfrm>
            <a:off x="1475656" y="4149080"/>
            <a:ext cx="151216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 m x 7 m</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35 m</a:t>
            </a:r>
            <a:r>
              <a:rPr kumimoji="0" lang="es-MX" sz="24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2</a:t>
            </a:r>
            <a:endParaRPr kumimoji="0" lang="es-MX"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err="1" smtClean="0"/>
              <a:t>Activity</a:t>
            </a:r>
            <a:endParaRPr lang="es-ES" b="1" dirty="0"/>
          </a:p>
        </p:txBody>
      </p:sp>
      <p:sp>
        <p:nvSpPr>
          <p:cNvPr id="3" name="2 Marcador de contenido"/>
          <p:cNvSpPr>
            <a:spLocks noGrp="1"/>
          </p:cNvSpPr>
          <p:nvPr>
            <p:ph idx="1"/>
          </p:nvPr>
        </p:nvSpPr>
        <p:spPr/>
        <p:txBody>
          <a:bodyPr>
            <a:normAutofit/>
          </a:bodyPr>
          <a:lstStyle/>
          <a:p>
            <a:r>
              <a:rPr lang="en-US" dirty="0" smtClean="0"/>
              <a:t>Limit</a:t>
            </a:r>
            <a:r>
              <a:rPr lang="en-US" dirty="0"/>
              <a:t>: How many students would be comfortable in a safe area of 2m x 2m?</a:t>
            </a:r>
            <a:br>
              <a:rPr lang="en-US" dirty="0"/>
            </a:br>
            <a:r>
              <a:rPr lang="en-US" dirty="0"/>
              <a:t>Problem: The rooms are for 35 students. How many rooms evacuate to each Security Zone</a:t>
            </a:r>
            <a:r>
              <a:rPr lang="en-US" dirty="0" smtClean="0"/>
              <a:t>?</a:t>
            </a:r>
          </a:p>
          <a:p>
            <a:endParaRPr lang="en-US" dirty="0"/>
          </a:p>
          <a:p>
            <a:r>
              <a:rPr lang="en-US" dirty="0" smtClean="0"/>
              <a:t>Explain </a:t>
            </a:r>
            <a:r>
              <a:rPr lang="en-US" dirty="0"/>
              <a:t>how you did. If you vary the limit of students per m</a:t>
            </a:r>
            <a:r>
              <a:rPr lang="en-US" baseline="30000" dirty="0"/>
              <a:t>2</a:t>
            </a:r>
            <a:r>
              <a:rPr lang="en-US" dirty="0"/>
              <a:t>, how do you get to the answer</a:t>
            </a:r>
            <a:r>
              <a:rPr lang="en-US" dirty="0" smtClean="0"/>
              <a:t>? Do a </a:t>
            </a:r>
            <a:r>
              <a:rPr lang="es-MX" dirty="0" err="1" smtClean="0"/>
              <a:t>Representation</a:t>
            </a:r>
            <a:r>
              <a:rPr lang="es-MX" dirty="0" smtClean="0"/>
              <a:t>.</a:t>
            </a:r>
            <a:endParaRPr lang="es-ES" dirty="0"/>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err="1" smtClean="0"/>
              <a:t>Student</a:t>
            </a:r>
            <a:r>
              <a:rPr lang="es-ES" b="1" dirty="0" smtClean="0"/>
              <a:t> </a:t>
            </a:r>
            <a:r>
              <a:rPr lang="es-ES" b="1" dirty="0" err="1" smtClean="0"/>
              <a:t>Possible</a:t>
            </a:r>
            <a:r>
              <a:rPr lang="es-ES" b="1" dirty="0" smtClean="0"/>
              <a:t> </a:t>
            </a:r>
            <a:r>
              <a:rPr lang="es-ES" b="1" dirty="0" err="1" smtClean="0"/>
              <a:t>Answer</a:t>
            </a:r>
            <a:endParaRPr lang="es-ES" b="1" dirty="0"/>
          </a:p>
        </p:txBody>
      </p:sp>
      <p:sp>
        <p:nvSpPr>
          <p:cNvPr id="3" name="2 Marcador de contenido"/>
          <p:cNvSpPr>
            <a:spLocks noGrp="1"/>
          </p:cNvSpPr>
          <p:nvPr>
            <p:ph idx="1"/>
          </p:nvPr>
        </p:nvSpPr>
        <p:spPr>
          <a:xfrm>
            <a:off x="467544" y="2060848"/>
            <a:ext cx="8229600" cy="3989040"/>
          </a:xfrm>
        </p:spPr>
        <p:txBody>
          <a:bodyPr/>
          <a:lstStyle/>
          <a:p>
            <a:r>
              <a:rPr lang="en-US" dirty="0" smtClean="0"/>
              <a:t>If </a:t>
            </a:r>
            <a:r>
              <a:rPr lang="en-US" dirty="0"/>
              <a:t>every m</a:t>
            </a:r>
            <a:r>
              <a:rPr lang="en-US" baseline="30000" dirty="0"/>
              <a:t>2</a:t>
            </a:r>
            <a:r>
              <a:rPr lang="en-US" dirty="0"/>
              <a:t> is located on a student, may place students in 3 rooms in zone 1</a:t>
            </a:r>
            <a:r>
              <a:rPr lang="en-US" dirty="0" smtClean="0"/>
              <a:t>. </a:t>
            </a:r>
          </a:p>
          <a:p>
            <a:r>
              <a:rPr lang="en-US" dirty="0" smtClean="0"/>
              <a:t>So </a:t>
            </a:r>
            <a:r>
              <a:rPr lang="en-US" dirty="0"/>
              <a:t>3 x 35 is 105, less than 126 m</a:t>
            </a:r>
            <a:r>
              <a:rPr lang="en-US" baseline="30000" dirty="0"/>
              <a:t>2</a:t>
            </a:r>
            <a:r>
              <a:rPr lang="en-US" dirty="0"/>
              <a:t> in Zone 1</a:t>
            </a:r>
            <a:r>
              <a:rPr lang="en-US" dirty="0" smtClean="0"/>
              <a:t>.</a:t>
            </a:r>
          </a:p>
          <a:p>
            <a:r>
              <a:rPr lang="en-US" dirty="0" smtClean="0"/>
              <a:t> </a:t>
            </a:r>
            <a:r>
              <a:rPr lang="en-US" dirty="0"/>
              <a:t>If you place 2 students per m</a:t>
            </a:r>
            <a:r>
              <a:rPr lang="en-US" baseline="30000" dirty="0"/>
              <a:t>2</a:t>
            </a:r>
            <a:r>
              <a:rPr lang="en-US" dirty="0"/>
              <a:t>, it is double rooms.</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b="1" dirty="0" smtClean="0"/>
              <a:t>Tsunamis</a:t>
            </a:r>
            <a:r>
              <a:rPr lang="en-US" b="1" baseline="0" dirty="0" smtClean="0"/>
              <a:t> in Chile since 1562 to 2010</a:t>
            </a:r>
            <a:endParaRPr lang="es-ES" b="1"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b="1" i="0" baseline="0" dirty="0" smtClean="0"/>
              <a:t>Died people in Tsunamis in Chile </a:t>
            </a:r>
            <a:endParaRPr lang="es-ES" dirty="0"/>
          </a:p>
        </p:txBody>
      </p:sp>
      <p:graphicFrame>
        <p:nvGraphicFramePr>
          <p:cNvPr id="5" name="4 Marcador de contenido"/>
          <p:cNvGraphicFramePr>
            <a:graphicFrameLocks noGrp="1"/>
          </p:cNvGraphicFramePr>
          <p:nvPr>
            <p:ph idx="1"/>
          </p:nvPr>
        </p:nvGraphicFramePr>
        <p:xfrm>
          <a:off x="457200" y="1600201"/>
          <a:ext cx="8229600" cy="42770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err="1"/>
              <a:t>N</a:t>
            </a:r>
            <a:r>
              <a:rPr lang="es-ES" b="1" dirty="0" err="1" smtClean="0"/>
              <a:t>umber</a:t>
            </a:r>
            <a:r>
              <a:rPr lang="es-ES" b="1" dirty="0" smtClean="0"/>
              <a:t> of </a:t>
            </a:r>
            <a:r>
              <a:rPr lang="es-ES" b="1" dirty="0" err="1" smtClean="0"/>
              <a:t>Earthquakes</a:t>
            </a:r>
            <a:r>
              <a:rPr lang="es-ES" b="1" dirty="0" smtClean="0"/>
              <a:t> and </a:t>
            </a:r>
            <a:r>
              <a:rPr lang="es-ES" b="1" dirty="0" err="1" smtClean="0"/>
              <a:t>Energy</a:t>
            </a:r>
            <a:r>
              <a:rPr lang="es-ES" b="1" dirty="0" smtClean="0"/>
              <a:t>  </a:t>
            </a:r>
            <a:endParaRPr lang="es-ES" b="1" dirty="0"/>
          </a:p>
        </p:txBody>
      </p:sp>
      <p:pic>
        <p:nvPicPr>
          <p:cNvPr id="4" name="3 Marcador de contenido" descr="C:\Users\Raimundo Olfos\AppData\Local\Microsoft\Windows\Temporary Internet Files\Content.IE5\QJD1PXER\terremotos_energia.PNG"/>
          <p:cNvPicPr>
            <a:picLocks noGrp="1"/>
          </p:cNvPicPr>
          <p:nvPr>
            <p:ph idx="1"/>
          </p:nvPr>
        </p:nvPicPr>
        <p:blipFill>
          <a:blip r:embed="rId2" cstate="print"/>
          <a:srcRect/>
          <a:stretch>
            <a:fillRect/>
          </a:stretch>
        </p:blipFill>
        <p:spPr bwMode="auto">
          <a:xfrm>
            <a:off x="1115616" y="1556792"/>
            <a:ext cx="6624736" cy="496855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b="1" dirty="0"/>
              <a:t>Emergency Preparedness Lesson Plan </a:t>
            </a:r>
            <a:endParaRPr lang="es-ES" dirty="0"/>
          </a:p>
        </p:txBody>
      </p:sp>
      <p:sp>
        <p:nvSpPr>
          <p:cNvPr id="3" name="2 Marcador de contenido"/>
          <p:cNvSpPr>
            <a:spLocks noGrp="1"/>
          </p:cNvSpPr>
          <p:nvPr>
            <p:ph idx="1"/>
          </p:nvPr>
        </p:nvSpPr>
        <p:spPr/>
        <p:txBody>
          <a:bodyPr/>
          <a:lstStyle/>
          <a:p>
            <a:pPr>
              <a:buNone/>
            </a:pPr>
            <a:r>
              <a:rPr lang="en-US" dirty="0" smtClean="0"/>
              <a:t>    </a:t>
            </a:r>
          </a:p>
          <a:p>
            <a:pPr>
              <a:buNone/>
            </a:pPr>
            <a:r>
              <a:rPr lang="en-US" dirty="0" smtClean="0"/>
              <a:t>    We provide </a:t>
            </a:r>
            <a:r>
              <a:rPr lang="en-US" dirty="0"/>
              <a:t>a lesson plan in math for grade 5 referred to "Emergency Preparedness" which will be discussed with a group of teachers for optimization and spread into the framework of lesson study </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b="1" dirty="0"/>
              <a:t>Curricular relevance of lesson </a:t>
            </a:r>
            <a:r>
              <a:rPr lang="en-US" b="1" dirty="0" smtClean="0"/>
              <a:t>plan</a:t>
            </a:r>
            <a:endParaRPr lang="es-ES" dirty="0"/>
          </a:p>
        </p:txBody>
      </p:sp>
      <p:sp>
        <p:nvSpPr>
          <p:cNvPr id="3" name="2 Marcador de contenido"/>
          <p:cNvSpPr>
            <a:spLocks noGrp="1"/>
          </p:cNvSpPr>
          <p:nvPr>
            <p:ph idx="1"/>
          </p:nvPr>
        </p:nvSpPr>
        <p:spPr/>
        <p:txBody>
          <a:bodyPr>
            <a:normAutofit fontScale="77500" lnSpcReduction="20000"/>
          </a:bodyPr>
          <a:lstStyle/>
          <a:p>
            <a:pPr>
              <a:buNone/>
            </a:pPr>
            <a:r>
              <a:rPr lang="en-US" dirty="0" smtClean="0"/>
              <a:t>      Unit </a:t>
            </a:r>
            <a:r>
              <a:rPr lang="en-US" dirty="0"/>
              <a:t>1 Numbers</a:t>
            </a:r>
            <a:endParaRPr lang="es-ES" dirty="0"/>
          </a:p>
          <a:p>
            <a:pPr>
              <a:buNone/>
            </a:pPr>
            <a:r>
              <a:rPr lang="en-US" dirty="0" smtClean="0"/>
              <a:t>	Solve </a:t>
            </a:r>
            <a:r>
              <a:rPr lang="en-US" dirty="0"/>
              <a:t>problems involving • </a:t>
            </a:r>
            <a:r>
              <a:rPr lang="es-ES" dirty="0">
                <a:sym typeface="Symbol"/>
              </a:rPr>
              <a:t></a:t>
            </a:r>
            <a:r>
              <a:rPr lang="en-US" dirty="0"/>
              <a:t> addition, subtraction and multiplication • </a:t>
            </a:r>
            <a:r>
              <a:rPr lang="es-ES" dirty="0">
                <a:sym typeface="Symbol"/>
              </a:rPr>
              <a:t></a:t>
            </a:r>
            <a:r>
              <a:rPr lang="en-US" dirty="0"/>
              <a:t> divisions, from the ratio between the dividend, the divisor and the rest of these divisions</a:t>
            </a:r>
            <a:br>
              <a:rPr lang="en-US" dirty="0"/>
            </a:br>
            <a:r>
              <a:rPr lang="en-US" dirty="0"/>
              <a:t/>
            </a:r>
            <a:br>
              <a:rPr lang="en-US" dirty="0"/>
            </a:br>
            <a:r>
              <a:rPr lang="en-US" dirty="0" smtClean="0"/>
              <a:t>Unit 4 </a:t>
            </a:r>
            <a:r>
              <a:rPr lang="en-US" dirty="0" smtClean="0"/>
              <a:t>Geometry </a:t>
            </a:r>
            <a:r>
              <a:rPr lang="en-US" dirty="0"/>
              <a:t/>
            </a:r>
            <a:br>
              <a:rPr lang="en-US" dirty="0"/>
            </a:br>
            <a:r>
              <a:rPr lang="en-US" dirty="0"/>
              <a:t> Estimate areas of plane figures, with different strategies (concrete, pictorial and symbolic</a:t>
            </a:r>
            <a:r>
              <a:rPr lang="en-US" dirty="0" smtClean="0"/>
              <a:t>)</a:t>
            </a:r>
          </a:p>
          <a:p>
            <a:pPr>
              <a:buNone/>
            </a:pPr>
            <a:r>
              <a:rPr lang="en-US" dirty="0"/>
              <a:t/>
            </a:r>
            <a:br>
              <a:rPr lang="en-US" dirty="0"/>
            </a:br>
            <a:r>
              <a:rPr lang="en-US" dirty="0"/>
              <a:t> Develop and implement strategies for calculating areas of rectangles and figures are broken down into rectangles, and express the result in meters, centimeters or millimeters square</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29600" cy="1143000"/>
          </a:xfrm>
        </p:spPr>
        <p:txBody>
          <a:bodyPr>
            <a:normAutofit/>
          </a:bodyPr>
          <a:lstStyle/>
          <a:p>
            <a:r>
              <a:rPr lang="es-ES" b="1" dirty="0" err="1" smtClean="0"/>
              <a:t>School</a:t>
            </a:r>
            <a:r>
              <a:rPr lang="es-ES" b="1" dirty="0" smtClean="0"/>
              <a:t> Safety </a:t>
            </a:r>
            <a:r>
              <a:rPr lang="es-ES" b="1" dirty="0" err="1" smtClean="0"/>
              <a:t>Adjustement</a:t>
            </a:r>
            <a:endParaRPr lang="es-ES" b="1" dirty="0"/>
          </a:p>
        </p:txBody>
      </p:sp>
      <p:sp>
        <p:nvSpPr>
          <p:cNvPr id="3" name="2 Marcador de contenido"/>
          <p:cNvSpPr>
            <a:spLocks noGrp="1"/>
          </p:cNvSpPr>
          <p:nvPr>
            <p:ph idx="1"/>
          </p:nvPr>
        </p:nvSpPr>
        <p:spPr/>
        <p:txBody>
          <a:bodyPr/>
          <a:lstStyle/>
          <a:p>
            <a:r>
              <a:rPr lang="en-US" dirty="0"/>
              <a:t>In 1970 the National Emergency Office Home Office designed a comprehensive plan Evacuation and School </a:t>
            </a:r>
            <a:r>
              <a:rPr lang="en-US" dirty="0" smtClean="0"/>
              <a:t>Safety</a:t>
            </a:r>
          </a:p>
          <a:p>
            <a:pPr>
              <a:buNone/>
            </a:pPr>
            <a:endParaRPr lang="en-US" dirty="0" smtClean="0"/>
          </a:p>
          <a:p>
            <a:r>
              <a:rPr lang="en-US" dirty="0" smtClean="0"/>
              <a:t>It gives </a:t>
            </a:r>
            <a:r>
              <a:rPr lang="en-US" dirty="0"/>
              <a:t>the frameworks for the natural disaster evacuation, each educational institution appropriate to their facilities</a:t>
            </a:r>
            <a:endParaRPr lang="en-US" dirty="0" smtClean="0"/>
          </a:p>
          <a:p>
            <a:endParaRPr lang="es-ES" dirty="0"/>
          </a:p>
        </p:txBody>
      </p:sp>
      <p:pic>
        <p:nvPicPr>
          <p:cNvPr id="5" name="il_fi" descr="http://cdn.patazas.com/cl/pictures/photos/000/037/449/vga_Via%20evacuacion%20-%20Escape%20Route.jpg"/>
          <p:cNvPicPr/>
          <p:nvPr/>
        </p:nvPicPr>
        <p:blipFill>
          <a:blip r:embed="rId2" cstate="print"/>
          <a:srcRect/>
          <a:stretch>
            <a:fillRect/>
          </a:stretch>
        </p:blipFill>
        <p:spPr bwMode="auto">
          <a:xfrm>
            <a:off x="6444208" y="2708920"/>
            <a:ext cx="1425689" cy="96011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b="1" dirty="0" smtClean="0"/>
              <a:t>Escape </a:t>
            </a:r>
            <a:r>
              <a:rPr lang="en-US" b="1" dirty="0"/>
              <a:t>routes to a possible earthquake</a:t>
            </a:r>
            <a:r>
              <a:rPr lang="es-ES" dirty="0" smtClean="0"/>
              <a:t> </a:t>
            </a:r>
            <a:endParaRPr lang="es-ES" dirty="0"/>
          </a:p>
        </p:txBody>
      </p:sp>
      <p:sp>
        <p:nvSpPr>
          <p:cNvPr id="3" name="2 Marcador de contenido"/>
          <p:cNvSpPr>
            <a:spLocks noGrp="1"/>
          </p:cNvSpPr>
          <p:nvPr>
            <p:ph idx="1"/>
          </p:nvPr>
        </p:nvSpPr>
        <p:spPr/>
        <p:txBody>
          <a:bodyPr>
            <a:normAutofit/>
          </a:bodyPr>
          <a:lstStyle/>
          <a:p>
            <a:r>
              <a:rPr lang="en-US" dirty="0"/>
              <a:t>Teacher, are earthquakes dangerous for people?</a:t>
            </a:r>
            <a:endParaRPr lang="es-ES" dirty="0"/>
          </a:p>
          <a:p>
            <a:r>
              <a:rPr lang="en-US" dirty="0"/>
              <a:t>Absolutely, but </a:t>
            </a:r>
            <a:r>
              <a:rPr lang="en-US" dirty="0" smtClean="0"/>
              <a:t>the </a:t>
            </a:r>
            <a:r>
              <a:rPr lang="en-US" dirty="0"/>
              <a:t>real problem with an earthquake corresponds to the collapse of buildings, namely</a:t>
            </a:r>
            <a:r>
              <a:rPr lang="en-US" dirty="0" smtClean="0"/>
              <a:t>: </a:t>
            </a:r>
            <a:r>
              <a:rPr lang="es-MX" dirty="0" err="1" smtClean="0"/>
              <a:t>Collapse</a:t>
            </a:r>
            <a:r>
              <a:rPr lang="es-MX" dirty="0" smtClean="0"/>
              <a:t> </a:t>
            </a:r>
            <a:r>
              <a:rPr lang="es-MX" dirty="0"/>
              <a:t>of </a:t>
            </a:r>
            <a:r>
              <a:rPr lang="es-MX" dirty="0" err="1"/>
              <a:t>houses</a:t>
            </a:r>
            <a:r>
              <a:rPr lang="es-MX" dirty="0"/>
              <a:t> and </a:t>
            </a:r>
            <a:r>
              <a:rPr lang="es-MX" dirty="0" err="1" smtClean="0"/>
              <a:t>buildings</a:t>
            </a:r>
            <a:r>
              <a:rPr lang="es-MX" dirty="0" smtClean="0"/>
              <a:t>, </a:t>
            </a:r>
            <a:r>
              <a:rPr lang="es-MX" dirty="0" err="1" smtClean="0"/>
              <a:t>Falling</a:t>
            </a:r>
            <a:r>
              <a:rPr lang="es-MX" dirty="0" smtClean="0"/>
              <a:t> </a:t>
            </a:r>
            <a:r>
              <a:rPr lang="es-MX" dirty="0" err="1" smtClean="0"/>
              <a:t>Walls</a:t>
            </a:r>
            <a:r>
              <a:rPr lang="es-MX" dirty="0" smtClean="0"/>
              <a:t>, </a:t>
            </a:r>
            <a:r>
              <a:rPr lang="es-MX" dirty="0" err="1" smtClean="0"/>
              <a:t>Falling</a:t>
            </a:r>
            <a:r>
              <a:rPr lang="es-MX" dirty="0" smtClean="0"/>
              <a:t> </a:t>
            </a:r>
            <a:r>
              <a:rPr lang="es-MX" dirty="0" err="1"/>
              <a:t>objects</a:t>
            </a:r>
            <a:r>
              <a:rPr lang="es-MX" dirty="0"/>
              <a:t> </a:t>
            </a:r>
            <a:r>
              <a:rPr lang="es-MX" dirty="0" err="1"/>
              <a:t>such</a:t>
            </a:r>
            <a:r>
              <a:rPr lang="es-MX" dirty="0"/>
              <a:t> as </a:t>
            </a:r>
            <a:r>
              <a:rPr lang="es-MX" dirty="0" err="1" smtClean="0"/>
              <a:t>shelves</a:t>
            </a:r>
            <a:r>
              <a:rPr lang="es-MX" dirty="0" smtClean="0"/>
              <a:t>, </a:t>
            </a:r>
            <a:r>
              <a:rPr lang="es-MX" dirty="0" err="1" smtClean="0"/>
              <a:t>ornaments</a:t>
            </a:r>
            <a:r>
              <a:rPr lang="es-MX" dirty="0"/>
              <a:t>, </a:t>
            </a:r>
            <a:r>
              <a:rPr lang="es-MX" dirty="0" err="1"/>
              <a:t>statues</a:t>
            </a:r>
            <a:r>
              <a:rPr lang="es-MX" dirty="0"/>
              <a:t>, etc.</a:t>
            </a:r>
            <a:endParaRPr lang="es-ES" dirty="0"/>
          </a:p>
          <a:p>
            <a:endParaRPr lang="es-ES" dirty="0"/>
          </a:p>
        </p:txBody>
      </p:sp>
      <p:pic>
        <p:nvPicPr>
          <p:cNvPr id="4" name="3 Imagen"/>
          <p:cNvPicPr/>
          <p:nvPr/>
        </p:nvPicPr>
        <p:blipFill>
          <a:blip r:embed="rId2" cstate="print"/>
          <a:srcRect/>
          <a:stretch>
            <a:fillRect/>
          </a:stretch>
        </p:blipFill>
        <p:spPr bwMode="auto">
          <a:xfrm>
            <a:off x="7668344" y="1700808"/>
            <a:ext cx="778909" cy="100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Students</a:t>
            </a:r>
            <a:r>
              <a:rPr lang="es-ES" dirty="0" smtClean="0"/>
              <a:t> </a:t>
            </a:r>
            <a:r>
              <a:rPr lang="es-ES" dirty="0" err="1" smtClean="0"/>
              <a:t>Activities</a:t>
            </a:r>
            <a:endParaRPr lang="es-ES" dirty="0"/>
          </a:p>
        </p:txBody>
      </p:sp>
      <p:sp>
        <p:nvSpPr>
          <p:cNvPr id="3" name="2 Marcador de contenido"/>
          <p:cNvSpPr>
            <a:spLocks noGrp="1"/>
          </p:cNvSpPr>
          <p:nvPr>
            <p:ph idx="1"/>
          </p:nvPr>
        </p:nvSpPr>
        <p:spPr/>
        <p:txBody>
          <a:bodyPr>
            <a:normAutofit/>
          </a:bodyPr>
          <a:lstStyle/>
          <a:p>
            <a:r>
              <a:rPr lang="en-US" dirty="0" smtClean="0"/>
              <a:t>This </a:t>
            </a:r>
            <a:r>
              <a:rPr lang="en-US" dirty="0"/>
              <a:t>plane was designed to indicate escape routes before a possible earthquake while students are in their classrooms, however, responsible for drawing plans forgot to include escape routes for students who are in the rooms C1, C2, C3, C4, C5, and C6, each of 25 square meters</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42194"/>
          </a:xfrm>
        </p:spPr>
        <p:txBody>
          <a:bodyPr>
            <a:normAutofit fontScale="90000"/>
          </a:bodyPr>
          <a:lstStyle/>
          <a:p>
            <a:r>
              <a:rPr lang="es-ES" b="1" dirty="0" err="1" smtClean="0"/>
              <a:t>School</a:t>
            </a:r>
            <a:r>
              <a:rPr lang="es-ES" b="1" dirty="0" smtClean="0"/>
              <a:t> </a:t>
            </a:r>
            <a:r>
              <a:rPr lang="es-ES" b="1" dirty="0" err="1" smtClean="0"/>
              <a:t>Plane</a:t>
            </a:r>
            <a:r>
              <a:rPr lang="es-ES" b="1" dirty="0" smtClean="0"/>
              <a:t> </a:t>
            </a:r>
            <a:r>
              <a:rPr lang="es-ES" dirty="0" smtClean="0"/>
              <a:t/>
            </a:r>
            <a:br>
              <a:rPr lang="es-ES" dirty="0" smtClean="0"/>
            </a:br>
            <a:r>
              <a:rPr lang="es-ES" dirty="0"/>
              <a:t/>
            </a:r>
            <a:br>
              <a:rPr lang="es-ES" dirty="0"/>
            </a:br>
            <a:r>
              <a:rPr lang="en-US" sz="2700" dirty="0" smtClean="0"/>
              <a:t>Can </a:t>
            </a:r>
            <a:r>
              <a:rPr lang="en-US" sz="2700" dirty="0"/>
              <a:t>you help me to complete what is lacking at the </a:t>
            </a:r>
            <a:r>
              <a:rPr lang="en-US" sz="2700" dirty="0" err="1" smtClean="0"/>
              <a:t>schoo?l</a:t>
            </a:r>
            <a:endParaRPr lang="es-ES" sz="2700" dirty="0"/>
          </a:p>
        </p:txBody>
      </p:sp>
      <p:pic>
        <p:nvPicPr>
          <p:cNvPr id="4" name="3 Marcador de contenido"/>
          <p:cNvPicPr>
            <a:picLocks noGrp="1"/>
          </p:cNvPicPr>
          <p:nvPr>
            <p:ph idx="1"/>
          </p:nvPr>
        </p:nvPicPr>
        <p:blipFill>
          <a:blip r:embed="rId2" cstate="print"/>
          <a:srcRect/>
          <a:stretch>
            <a:fillRect/>
          </a:stretch>
        </p:blipFill>
        <p:spPr bwMode="auto">
          <a:xfrm>
            <a:off x="2051720" y="2132856"/>
            <a:ext cx="5472608" cy="417646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Activity</a:t>
            </a:r>
            <a:endParaRPr lang="es-ES" dirty="0"/>
          </a:p>
        </p:txBody>
      </p:sp>
      <p:sp>
        <p:nvSpPr>
          <p:cNvPr id="3" name="2 Marcador de contenido"/>
          <p:cNvSpPr>
            <a:spLocks noGrp="1"/>
          </p:cNvSpPr>
          <p:nvPr>
            <p:ph idx="1"/>
          </p:nvPr>
        </p:nvSpPr>
        <p:spPr/>
        <p:txBody>
          <a:bodyPr/>
          <a:lstStyle/>
          <a:p>
            <a:pPr>
              <a:buNone/>
            </a:pPr>
            <a:r>
              <a:rPr lang="en-US" b="1" dirty="0" smtClean="0"/>
              <a:t>•  What </a:t>
            </a:r>
            <a:r>
              <a:rPr lang="en-US" b="1" dirty="0"/>
              <a:t>are the safest areas to evacuate students in an earthquake?</a:t>
            </a:r>
            <a:endParaRPr lang="es-ES" dirty="0"/>
          </a:p>
          <a:p>
            <a:pPr>
              <a:buNone/>
            </a:pPr>
            <a:endParaRPr lang="es-ES" dirty="0"/>
          </a:p>
          <a:p>
            <a:pPr>
              <a:buNone/>
            </a:pPr>
            <a:r>
              <a:rPr lang="en-US" b="1" dirty="0"/>
              <a:t>• </a:t>
            </a:r>
            <a:r>
              <a:rPr lang="en-US" b="1" dirty="0" smtClean="0"/>
              <a:t> What </a:t>
            </a:r>
            <a:r>
              <a:rPr lang="en-US" b="1" dirty="0"/>
              <a:t>are the escape routes that belong to the 25 students in each classroom knowing that safety zones can be a student per square meter?</a:t>
            </a:r>
            <a:endParaRPr lang="es-ES" dirty="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Class</a:t>
            </a:r>
            <a:r>
              <a:rPr lang="es-ES" dirty="0" smtClean="0"/>
              <a:t> </a:t>
            </a:r>
            <a:r>
              <a:rPr lang="es-ES" dirty="0" err="1" smtClean="0"/>
              <a:t>interaction</a:t>
            </a:r>
            <a:endParaRPr lang="es-ES" dirty="0"/>
          </a:p>
        </p:txBody>
      </p:sp>
      <p:sp>
        <p:nvSpPr>
          <p:cNvPr id="3" name="2 Marcador de contenido"/>
          <p:cNvSpPr>
            <a:spLocks noGrp="1"/>
          </p:cNvSpPr>
          <p:nvPr>
            <p:ph idx="1"/>
          </p:nvPr>
        </p:nvSpPr>
        <p:spPr/>
        <p:txBody>
          <a:bodyPr>
            <a:normAutofit/>
          </a:bodyPr>
          <a:lstStyle/>
          <a:p>
            <a:pPr>
              <a:buNone/>
            </a:pPr>
            <a:r>
              <a:rPr lang="es-ES" dirty="0" err="1" smtClean="0"/>
              <a:t>Teacher</a:t>
            </a:r>
            <a:r>
              <a:rPr lang="es-ES" dirty="0" smtClean="0"/>
              <a:t> </a:t>
            </a:r>
            <a:r>
              <a:rPr lang="es-ES" dirty="0" err="1" smtClean="0"/>
              <a:t>intervention</a:t>
            </a:r>
            <a:endParaRPr lang="es-ES" dirty="0" smtClean="0"/>
          </a:p>
          <a:p>
            <a:r>
              <a:rPr lang="en-US" dirty="0"/>
              <a:t>Presents the central theme of the class "earthquake evacuation using mathematics</a:t>
            </a:r>
            <a:r>
              <a:rPr lang="en-US" dirty="0" smtClean="0"/>
              <a:t>".</a:t>
            </a:r>
          </a:p>
          <a:p>
            <a:r>
              <a:rPr lang="en-US" dirty="0" smtClean="0"/>
              <a:t>Ask </a:t>
            </a:r>
            <a:r>
              <a:rPr lang="en-US" dirty="0"/>
              <a:t>students to read individually dialogue between teacher and Camilla.</a:t>
            </a:r>
            <a:endParaRPr lang="es-ES" dirty="0"/>
          </a:p>
          <a:p>
            <a:r>
              <a:rPr lang="en-US" dirty="0"/>
              <a:t>Presentation of the class topic</a:t>
            </a:r>
            <a:endParaRPr lang="es-ES" dirty="0"/>
          </a:p>
          <a:p>
            <a:pPr>
              <a:buNone/>
            </a:pPr>
            <a:r>
              <a:rPr lang="en-US" dirty="0" smtClean="0"/>
              <a:t>Learning activities</a:t>
            </a:r>
            <a:r>
              <a:rPr lang="en-US" dirty="0"/>
              <a:t/>
            </a:r>
            <a:br>
              <a:rPr lang="en-US" dirty="0"/>
            </a:br>
            <a:r>
              <a:rPr lang="en-US" dirty="0"/>
              <a:t>Reading and discussion from page 1</a:t>
            </a:r>
            <a:endParaRPr lang="es-ES" dirty="0"/>
          </a:p>
          <a:p>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617</Words>
  <Application>Microsoft Office PowerPoint</Application>
  <PresentationFormat>Presentación en pantalla (4:3)</PresentationFormat>
  <Paragraphs>63</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Diapositiva 1</vt:lpstr>
      <vt:lpstr>Emergency Preparedness Lesson Plan </vt:lpstr>
      <vt:lpstr>Curricular relevance of lesson plan</vt:lpstr>
      <vt:lpstr>School Safety Adjustement</vt:lpstr>
      <vt:lpstr>Escape routes to a possible earthquake </vt:lpstr>
      <vt:lpstr>Students Activities</vt:lpstr>
      <vt:lpstr>School Plane   Can you help me to complete what is lacking at the schoo?l</vt:lpstr>
      <vt:lpstr>Activity</vt:lpstr>
      <vt:lpstr>Class interaction</vt:lpstr>
      <vt:lpstr>Possible strategies </vt:lpstr>
      <vt:lpstr>Return Possible questions</vt:lpstr>
      <vt:lpstr>Escape Routes and Safety Zones</vt:lpstr>
      <vt:lpstr>Is safety zone large enough? </vt:lpstr>
      <vt:lpstr>Activity</vt:lpstr>
      <vt:lpstr>Student Possible Answer</vt:lpstr>
      <vt:lpstr>Tsunamis in Chile since 1562 to 2010</vt:lpstr>
      <vt:lpstr>Died people in Tsunamis in Chile </vt:lpstr>
      <vt:lpstr>Number of Earthquakes and Energy  </vt:lpstr>
    </vt:vector>
  </TitlesOfParts>
  <Company>http://www.centor.mx.gd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 a</dc:creator>
  <cp:lastModifiedBy>r a</cp:lastModifiedBy>
  <cp:revision>14</cp:revision>
  <dcterms:created xsi:type="dcterms:W3CDTF">2012-02-09T02:11:01Z</dcterms:created>
  <dcterms:modified xsi:type="dcterms:W3CDTF">2012-02-09T03:41:11Z</dcterms:modified>
</cp:coreProperties>
</file>